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3" r:id="rId8"/>
    <p:sldId id="274" r:id="rId9"/>
    <p:sldId id="263" r:id="rId10"/>
    <p:sldId id="276" r:id="rId11"/>
    <p:sldId id="275" r:id="rId12"/>
    <p:sldId id="264" r:id="rId13"/>
    <p:sldId id="265" r:id="rId14"/>
    <p:sldId id="267" r:id="rId15"/>
    <p:sldId id="268" r:id="rId16"/>
    <p:sldId id="269" r:id="rId17"/>
    <p:sldId id="270" r:id="rId18"/>
    <p:sldId id="272" r:id="rId19"/>
    <p:sldId id="277" r:id="rId20"/>
    <p:sldId id="261" r:id="rId21"/>
    <p:sldId id="266" r:id="rId2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3"/>
    <p:restoredTop sz="94694"/>
  </p:normalViewPr>
  <p:slideViewPr>
    <p:cSldViewPr snapToGrid="0" snapToObjects="1">
      <p:cViewPr varScale="1">
        <p:scale>
          <a:sx n="107" d="100"/>
          <a:sy n="107" d="100"/>
        </p:scale>
        <p:origin x="184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91E57-15AD-BB4D-BAD7-3A891A2052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0D5637-0C08-D34C-988B-792C2F86D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B49FA-04DF-2D48-BFF4-936BDDF08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567A2-497F-4547-AB53-8B3E2CE6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4EB2B-0494-7C44-91E4-B35966D08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399935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7390A-8FA0-0D40-8360-4F525B6EE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4F9F2-0D64-9544-A4CA-331D24ED4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6243-1ABE-3C4C-A257-3E01BC175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09C82-0CEF-7B4F-8765-28F8A842F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F833B-34C8-474D-88C1-2FAD67E1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1692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9BC28C-A969-4842-BFDB-AEF19A7C0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C4CF64-700F-EE4F-8490-0134D7518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5C770-20CF-E145-A143-6CACE04D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62DBA-B2A7-CA4B-A22B-029F7CD58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E743E-C61C-B64A-AAB6-56BBCF74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91866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975A-6AF8-D84F-82D9-FB5362BAE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1BCE9-EAA6-F94F-BA8A-03D4A6410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804D8-C78D-9949-A97F-F7BF4ACC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0B8AC-11B6-9442-AF1F-E7BF64C03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A8512-2FA9-4945-BC76-BD80AD6F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149429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DAFD2-405F-9D4D-A96C-B1AC773D2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595A0-311D-D941-B393-4014867B8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C0895-4CBF-8E4E-854C-B7ADA048A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E6811-88BC-5B48-A077-4A18FDA7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92B18-F92E-7B41-B62D-1D7ED63B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58918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AE89-276D-E04C-B979-7568D072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1B32C-B708-A44F-8EC6-B7FBCDB783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04941C-BCA4-EF42-8A3A-B87C62446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89EBF-EE39-FC46-B35C-0E8E8CAA2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E59AE-3120-CA44-8ACA-ECA06E102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605C2-D060-7845-B222-06BEAEAC6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273324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800A-998E-7040-8727-F99AE7A84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DF579-3725-7443-AA57-CE099FE3B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AD9152-969B-114D-93AE-14273AC3D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232EA-A31F-CA42-8C2D-8B1E5AFA1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AAD4BC-4100-C943-B2CA-A98583AE6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3BF96-448F-194E-AF05-04AFB9E22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589E94-42F8-914C-A2A3-5389DD695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AB9056-3136-EB40-9E20-290C91523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603324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DF9E-98C6-CE44-A465-A88BB87F0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4CD089-70E2-1049-A7EE-23258E2F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388027-A1CE-1748-A578-E5A23FB35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7C0AA-41B5-C446-A935-05ED0A73E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11827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C95B74-96E4-6249-9E15-D22DC5E2D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94348-003C-894F-B0C8-876E6076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7DB4B-23F2-994B-BA35-12CCBAA3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6546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870F5-15E4-3940-B032-73112C5BA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A0496-DAEF-1942-8E9A-D690D20FF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7E66B6-9338-E649-94BD-62BAA87ED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4D2EC-625E-854E-9A8E-3EBD810CD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3D224-B4B1-594E-8A03-18E2AF1D7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D4FB3-6E78-7644-ADB4-5F4900C8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88461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6BA37-0CBE-C145-A1A6-7168FD5A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6CA864-F757-F645-9CE7-FFA7EDA51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29F46-9B9D-E84F-BA5C-065589B938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08A29-47EA-544C-9E57-453246684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FAA26-0C00-7943-BE2D-121E74927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CB4DEC-E326-A049-ABCD-629EAC0EA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47520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1A5B78-B65A-CB4F-8FBC-7F0CDFC2C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15E2B-3E2B-844C-B42A-EBE0FAA1E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A0007-E38E-1742-99CA-E818391E0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0076F-7691-DE4E-9D95-51B615304123}" type="datetimeFigureOut">
              <a:rPr lang="en-FI" smtClean="0"/>
              <a:t>8.5.2025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DE452-1361-3746-9919-AD8013E0E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C5DD9-75B5-BF4E-9B5B-21913CEB9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FF834C-AD53-B747-8ED7-B6FD6E498BD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9950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B924D0-2194-4E47-AC02-BC12B8E27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FI" b="1" spc="600" dirty="0">
                <a:latin typeface="Bebas Neue" pitchFamily="2" charset="0"/>
              </a:rPr>
              <a:t>TO-DO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3DBCE-8100-8B4B-AAB2-53BAED26B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en-FI" dirty="0">
                <a:latin typeface="Garamond" panose="02020404030301010803" pitchFamily="18" charset="0"/>
                <a:cs typeface="Poppins Medium" pitchFamily="2" charset="77"/>
              </a:rPr>
              <a:t>Group: Sang Nguyen &amp; Haiqa Noor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8E9223-C698-464D-826C-9F3D85F7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86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5" name="Picture 4" descr="A cartoon hand holding a phone&#10;&#10;Description automatically generated">
            <a:extLst>
              <a:ext uri="{FF2B5EF4-FFF2-40B4-BE49-F238E27FC236}">
                <a16:creationId xmlns:a16="http://schemas.microsoft.com/office/drawing/2014/main" id="{CC3AA48D-C912-C54E-B4E2-B30372D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100" y1="38183" x2="40100" y2="17583"/>
                        <a14:foregroundMark x1="40100" y1="17583" x2="46883" y2="15067"/>
                        <a14:foregroundMark x1="46883" y1="15067" x2="47983" y2="15750"/>
                        <a14:foregroundMark x1="50600" y1="39867" x2="48233" y2="18333"/>
                        <a14:foregroundMark x1="48233" y1="18333" x2="47300" y2="26233"/>
                        <a14:foregroundMark x1="47300" y1="26233" x2="38083" y2="14433"/>
                        <a14:foregroundMark x1="48950" y1="15667" x2="39733" y2="15800"/>
                        <a14:foregroundMark x1="39733" y1="15800" x2="45950" y2="12667"/>
                        <a14:foregroundMark x1="45950" y1="12667" x2="39983" y2="16983"/>
                        <a14:foregroundMark x1="39983" y1="16983" x2="37533" y2="23950"/>
                        <a14:foregroundMark x1="37533" y1="23950" x2="37533" y2="39400"/>
                        <a14:foregroundMark x1="37533" y1="39400" x2="44133" y2="42283"/>
                        <a14:foregroundMark x1="44133" y1="42283" x2="45233" y2="28583"/>
                        <a14:foregroundMark x1="36033" y1="14567" x2="36583" y2="24333"/>
                        <a14:foregroundMark x1="38500" y1="44533" x2="45233" y2="43850"/>
                        <a14:foregroundMark x1="51833" y1="38350" x2="51967" y2="41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5137" y="2025431"/>
            <a:ext cx="4320000" cy="4320000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4F4BAB3-2225-EF4C-8C7D-3EE79CC3E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4391" y="2232632"/>
            <a:ext cx="5956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6849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5" name="Picture 4" descr="A cartoon hand holding a phone&#10;&#10;Description automatically generated">
            <a:extLst>
              <a:ext uri="{FF2B5EF4-FFF2-40B4-BE49-F238E27FC236}">
                <a16:creationId xmlns:a16="http://schemas.microsoft.com/office/drawing/2014/main" id="{CC3AA48D-C912-C54E-B4E2-B30372D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100" y1="38183" x2="40100" y2="17583"/>
                        <a14:foregroundMark x1="40100" y1="17583" x2="46883" y2="15067"/>
                        <a14:foregroundMark x1="46883" y1="15067" x2="47983" y2="15750"/>
                        <a14:foregroundMark x1="50600" y1="39867" x2="48233" y2="18333"/>
                        <a14:foregroundMark x1="48233" y1="18333" x2="47300" y2="26233"/>
                        <a14:foregroundMark x1="47300" y1="26233" x2="38083" y2="14433"/>
                        <a14:foregroundMark x1="48950" y1="15667" x2="39733" y2="15800"/>
                        <a14:foregroundMark x1="39733" y1="15800" x2="45950" y2="12667"/>
                        <a14:foregroundMark x1="45950" y1="12667" x2="39983" y2="16983"/>
                        <a14:foregroundMark x1="39983" y1="16983" x2="37533" y2="23950"/>
                        <a14:foregroundMark x1="37533" y1="23950" x2="37533" y2="39400"/>
                        <a14:foregroundMark x1="37533" y1="39400" x2="44133" y2="42283"/>
                        <a14:foregroundMark x1="44133" y1="42283" x2="45233" y2="28583"/>
                        <a14:foregroundMark x1="36033" y1="14567" x2="36583" y2="24333"/>
                        <a14:foregroundMark x1="38500" y1="44533" x2="45233" y2="43850"/>
                        <a14:foregroundMark x1="51833" y1="38350" x2="51967" y2="41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5137" y="2025431"/>
            <a:ext cx="4320000" cy="4320000"/>
          </a:xfrm>
          <a:prstGeom prst="rect">
            <a:avLst/>
          </a:prstGeom>
        </p:spPr>
      </p:pic>
      <p:pic>
        <p:nvPicPr>
          <p:cNvPr id="6" name="Picture 5" descr="A computer screen with text&#10;&#10;Description automatically generated">
            <a:extLst>
              <a:ext uri="{FF2B5EF4-FFF2-40B4-BE49-F238E27FC236}">
                <a16:creationId xmlns:a16="http://schemas.microsoft.com/office/drawing/2014/main" id="{C419B783-C5F7-9445-8C35-B6425EA6B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595" y="1695609"/>
            <a:ext cx="7870004" cy="2031327"/>
          </a:xfrm>
          <a:prstGeom prst="rect">
            <a:avLst/>
          </a:prstGeom>
        </p:spPr>
      </p:pic>
      <p:pic>
        <p:nvPicPr>
          <p:cNvPr id="8" name="Picture 7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3AF95187-C7B2-D445-80BF-F7C1CE6D6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95" y="3748312"/>
            <a:ext cx="7870004" cy="234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1326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DCE39CC6-6715-5742-9816-F568D4EF8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787" r="32875" b="52150"/>
          <a:stretch/>
        </p:blipFill>
        <p:spPr>
          <a:xfrm>
            <a:off x="1179960" y="1360065"/>
            <a:ext cx="10173840" cy="2880000"/>
          </a:xfrm>
          <a:prstGeom prst="rect">
            <a:avLst/>
          </a:prstGeom>
        </p:spPr>
      </p:pic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FA3EDF94-1DFB-014E-8EF9-198E26FAD1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50" r="16553" b="33094"/>
          <a:stretch/>
        </p:blipFill>
        <p:spPr>
          <a:xfrm>
            <a:off x="1179960" y="3593806"/>
            <a:ext cx="10173840" cy="309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69573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4" name="Picture 3" descr="A black background with a blue circle and black text&#10;&#10;Description automatically generated">
            <a:extLst>
              <a:ext uri="{FF2B5EF4-FFF2-40B4-BE49-F238E27FC236}">
                <a16:creationId xmlns:a16="http://schemas.microsoft.com/office/drawing/2014/main" id="{163E9713-73A6-FB42-AD9D-C9B86EF8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" y="2752481"/>
            <a:ext cx="4127231" cy="216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749B1-EC53-1448-95D3-A54ED23C30F6}"/>
              </a:ext>
            </a:extLst>
          </p:cNvPr>
          <p:cNvSpPr txBox="1"/>
          <p:nvPr/>
        </p:nvSpPr>
        <p:spPr>
          <a:xfrm>
            <a:off x="5636399" y="2110947"/>
            <a:ext cx="3919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latin typeface="Garamond" panose="02020404030301010803" pitchFamily="18" charset="0"/>
              </a:rPr>
              <a:t>Frontend: </a:t>
            </a:r>
            <a:r>
              <a:rPr lang="en-FI" sz="2800" dirty="0">
                <a:latin typeface="Garamond" panose="02020404030301010803" pitchFamily="18" charset="0"/>
              </a:rPr>
              <a:t>No issue found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442EA-EBD1-9F43-B3F8-8A50CA1537B6}"/>
              </a:ext>
            </a:extLst>
          </p:cNvPr>
          <p:cNvSpPr txBox="1"/>
          <p:nvPr/>
        </p:nvSpPr>
        <p:spPr>
          <a:xfrm>
            <a:off x="5636399" y="2872281"/>
            <a:ext cx="609840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latin typeface="Garamond" panose="02020404030301010803" pitchFamily="18" charset="0"/>
              </a:rPr>
              <a:t>Backend: </a:t>
            </a:r>
            <a:r>
              <a:rPr lang="en-FI" sz="2800" dirty="0">
                <a:latin typeface="Garamond" panose="02020404030301010803" pitchFamily="18" charset="0"/>
              </a:rPr>
              <a:t>missing throttling configuration</a:t>
            </a:r>
          </a:p>
          <a:p>
            <a:r>
              <a:rPr lang="en-FI" sz="2800" b="1" dirty="0">
                <a:latin typeface="Garamond" panose="02020404030301010803" pitchFamily="18" charset="0"/>
              </a:rPr>
              <a:t>Solution: 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Add Django REST Framework </a:t>
            </a:r>
          </a:p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throttling settings and </a:t>
            </a:r>
            <a:r>
              <a:rPr lang="en-GB" sz="2800" b="0" i="0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Django_ratelimit</a:t>
            </a:r>
            <a:endParaRPr lang="en-GB" sz="2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AE61779-EC39-AC4E-B237-9BCA5FAD4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399" y="4257276"/>
            <a:ext cx="5379205" cy="24572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027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none" strike="noStrike" dirty="0">
                <a:effectLst/>
                <a:latin typeface="Garamond" panose="02020404030301010803" pitchFamily="18" charset="0"/>
              </a:rPr>
              <a:t>SAST – Static Application Security Testing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27CA88-25CD-7143-950A-458161F939AE}"/>
              </a:ext>
            </a:extLst>
          </p:cNvPr>
          <p:cNvCxnSpPr>
            <a:cxnSpLocks/>
          </p:cNvCxnSpPr>
          <p:nvPr/>
        </p:nvCxnSpPr>
        <p:spPr>
          <a:xfrm>
            <a:off x="5100320" y="2255520"/>
            <a:ext cx="0" cy="4478227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7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1749B1-EC53-1448-95D3-A54ED23C30F6}"/>
              </a:ext>
            </a:extLst>
          </p:cNvPr>
          <p:cNvSpPr txBox="1"/>
          <p:nvPr/>
        </p:nvSpPr>
        <p:spPr>
          <a:xfrm>
            <a:off x="5636399" y="2834027"/>
            <a:ext cx="6175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>
                <a:latin typeface="Garamond" panose="02020404030301010803" pitchFamily="18" charset="0"/>
              </a:rPr>
              <a:t>Generate SBOM for backend and frontend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4442EA-EBD1-9F43-B3F8-8A50CA1537B6}"/>
              </a:ext>
            </a:extLst>
          </p:cNvPr>
          <p:cNvSpPr txBox="1"/>
          <p:nvPr/>
        </p:nvSpPr>
        <p:spPr>
          <a:xfrm>
            <a:off x="5682646" y="3591283"/>
            <a:ext cx="668195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For frontend, </a:t>
            </a:r>
            <a:r>
              <a:rPr lang="en-GB" sz="2800" b="0" i="0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snyk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tested </a:t>
            </a:r>
            <a:r>
              <a:rPr lang="en-GB" sz="2800" dirty="0">
                <a:solidFill>
                  <a:srgbClr val="000000"/>
                </a:solidFill>
                <a:latin typeface="Garamond" panose="02020404030301010803" pitchFamily="18" charset="0"/>
              </a:rPr>
              <a:t>110 dependencies </a:t>
            </a:r>
          </a:p>
          <a:p>
            <a:r>
              <a:rPr lang="en-GB" sz="2800" dirty="0">
                <a:solidFill>
                  <a:srgbClr val="000000"/>
                </a:solidFill>
                <a:latin typeface="Garamond" panose="02020404030301010803" pitchFamily="18" charset="0"/>
              </a:rPr>
              <a:t>for known issues, no vulnerable paths found.</a:t>
            </a:r>
          </a:p>
          <a:p>
            <a:endParaRPr lang="en-GB" sz="2800" b="0" i="0" u="none" strike="noStrike" dirty="0">
              <a:solidFill>
                <a:srgbClr val="000000"/>
              </a:solidFill>
              <a:effectLst/>
              <a:latin typeface="Garamond" panose="02020404030301010803" pitchFamily="18" charset="0"/>
            </a:endParaRPr>
          </a:p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For backend, </a:t>
            </a:r>
            <a:r>
              <a:rPr lang="en-GB" sz="2800" b="0" i="0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snyk</a:t>
            </a:r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tested 12 dependencies for </a:t>
            </a:r>
          </a:p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known issues, found 1 issue, 1 vulnerable path.</a:t>
            </a:r>
          </a:p>
          <a:p>
            <a:r>
              <a:rPr lang="en-GB" sz="2800" b="0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djangorestframework-simplejwt@5.5.0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0272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SCA – Software Composition Analysis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pic>
        <p:nvPicPr>
          <p:cNvPr id="9" name="Picture 8" descr="A logo of a dog&#10;&#10;Description automatically generated">
            <a:extLst>
              <a:ext uri="{FF2B5EF4-FFF2-40B4-BE49-F238E27FC236}">
                <a16:creationId xmlns:a16="http://schemas.microsoft.com/office/drawing/2014/main" id="{84D79D4D-B7F5-3141-A6F2-E9B36EB0F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515" y1="46784" x2="47674" y2="51754"/>
                        <a14:foregroundMark x1="52824" y1="48538" x2="52824" y2="52924"/>
                        <a14:foregroundMark x1="61130" y1="50877" x2="61462" y2="53509"/>
                        <a14:foregroundMark x1="69435" y1="45322" x2="69435" y2="491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2537" y="2452985"/>
            <a:ext cx="7645400" cy="4343400"/>
          </a:xfrm>
          <a:prstGeom prst="rect">
            <a:avLst/>
          </a:prstGeom>
        </p:spPr>
      </p:pic>
      <p:pic>
        <p:nvPicPr>
          <p:cNvPr id="14" name="Picture 13" descr="A black background with white letters&#10;&#10;Description automatically generated">
            <a:extLst>
              <a:ext uri="{FF2B5EF4-FFF2-40B4-BE49-F238E27FC236}">
                <a16:creationId xmlns:a16="http://schemas.microsoft.com/office/drawing/2014/main" id="{3EEB5016-F616-5B47-85DA-A97494F2D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091" y="2628486"/>
            <a:ext cx="5032144" cy="8722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516A98-B70C-3847-A17E-C1F7B63A744C}"/>
              </a:ext>
            </a:extLst>
          </p:cNvPr>
          <p:cNvSpPr txBox="1"/>
          <p:nvPr/>
        </p:nvSpPr>
        <p:spPr>
          <a:xfrm>
            <a:off x="2330365" y="4260535"/>
            <a:ext cx="19688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6000" dirty="0">
                <a:latin typeface="Poppins Medium" pitchFamily="2" charset="77"/>
                <a:ea typeface="975Gothic SC" panose="020B0500000000000000" pitchFamily="34" charset="-128"/>
                <a:cs typeface="Poppins Medium" pitchFamily="2" charset="77"/>
              </a:rPr>
              <a:t>snyk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5605919" y="2452985"/>
            <a:ext cx="0" cy="4030942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3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716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DAST – Dynamic Application Security Testing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3528925" y="2540061"/>
            <a:ext cx="0" cy="337885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A blue circle with a lightning bolt in it&#10;&#10;Description automatically generated">
            <a:extLst>
              <a:ext uri="{FF2B5EF4-FFF2-40B4-BE49-F238E27FC236}">
                <a16:creationId xmlns:a16="http://schemas.microsoft.com/office/drawing/2014/main" id="{0BF85AD4-C19C-B649-BBB7-3DD61DA17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6" b="93461" l="10000" r="90000">
                        <a14:foregroundMark x1="42333" y1="25837" x2="50917" y2="51196"/>
                        <a14:foregroundMark x1="50917" y1="51196" x2="50917" y2="51196"/>
                        <a14:foregroundMark x1="36667" y1="9410" x2="40000" y2="6858"/>
                        <a14:foregroundMark x1="34417" y1="11962" x2="41750" y2="5582"/>
                        <a14:foregroundMark x1="41750" y1="5582" x2="45667" y2="15630"/>
                        <a14:foregroundMark x1="45667" y1="15630" x2="46583" y2="22648"/>
                        <a14:foregroundMark x1="36417" y1="22488" x2="44667" y2="31260"/>
                        <a14:foregroundMark x1="44667" y1="31260" x2="46750" y2="35247"/>
                        <a14:foregroundMark x1="38000" y1="18341" x2="48000" y2="25359"/>
                        <a14:foregroundMark x1="48000" y1="25359" x2="48833" y2="26954"/>
                        <a14:foregroundMark x1="36583" y1="17703" x2="40917" y2="29027"/>
                        <a14:foregroundMark x1="40917" y1="29027" x2="45750" y2="34131"/>
                        <a14:foregroundMark x1="55917" y1="19617" x2="58417" y2="32695"/>
                        <a14:foregroundMark x1="31833" y1="18660" x2="39750" y2="31579"/>
                        <a14:foregroundMark x1="44750" y1="4625" x2="48250" y2="14673"/>
                        <a14:foregroundMark x1="40500" y1="37002" x2="50667" y2="53110"/>
                        <a14:foregroundMark x1="52833" y1="46411" x2="52833" y2="55183"/>
                        <a14:foregroundMark x1="52833" y1="55183" x2="53250" y2="57735"/>
                        <a14:foregroundMark x1="54833" y1="60766" x2="59750" y2="70973"/>
                        <a14:foregroundMark x1="34583" y1="88676" x2="34583" y2="88676"/>
                        <a14:foregroundMark x1="34833" y1="90112" x2="34833" y2="92026"/>
                        <a14:foregroundMark x1="36750" y1="89474" x2="37500" y2="92504"/>
                        <a14:foregroundMark x1="44167" y1="90431" x2="43500" y2="93461"/>
                        <a14:foregroundMark x1="47833" y1="89314" x2="48750" y2="91228"/>
                        <a14:foregroundMark x1="51917" y1="89155" x2="51917" y2="92823"/>
                        <a14:foregroundMark x1="58583" y1="89155" x2="58167" y2="92185"/>
                        <a14:foregroundMark x1="61833" y1="89474" x2="61833" y2="91707"/>
                        <a14:foregroundMark x1="57083" y1="87719" x2="58833" y2="87879"/>
                        <a14:foregroundMark x1="65917" y1="89314" x2="65917" y2="92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18" y="2834859"/>
            <a:ext cx="4133971" cy="21600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5892FBA-602E-9A48-988F-BC5359266E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453"/>
          <a:stretch/>
        </p:blipFill>
        <p:spPr>
          <a:xfrm>
            <a:off x="4561984" y="1966104"/>
            <a:ext cx="6632816" cy="45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2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716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DAST – Dynamic Application Security Testing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3528925" y="2540061"/>
            <a:ext cx="0" cy="337885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A blue circle with a lightning bolt in it&#10;&#10;Description automatically generated">
            <a:extLst>
              <a:ext uri="{FF2B5EF4-FFF2-40B4-BE49-F238E27FC236}">
                <a16:creationId xmlns:a16="http://schemas.microsoft.com/office/drawing/2014/main" id="{0BF85AD4-C19C-B649-BBB7-3DD61DA17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6" b="93461" l="10000" r="90000">
                        <a14:foregroundMark x1="42333" y1="25837" x2="50917" y2="51196"/>
                        <a14:foregroundMark x1="50917" y1="51196" x2="50917" y2="51196"/>
                        <a14:foregroundMark x1="36667" y1="9410" x2="40000" y2="6858"/>
                        <a14:foregroundMark x1="34417" y1="11962" x2="41750" y2="5582"/>
                        <a14:foregroundMark x1="41750" y1="5582" x2="45667" y2="15630"/>
                        <a14:foregroundMark x1="45667" y1="15630" x2="46583" y2="22648"/>
                        <a14:foregroundMark x1="36417" y1="22488" x2="44667" y2="31260"/>
                        <a14:foregroundMark x1="44667" y1="31260" x2="46750" y2="35247"/>
                        <a14:foregroundMark x1="38000" y1="18341" x2="48000" y2="25359"/>
                        <a14:foregroundMark x1="48000" y1="25359" x2="48833" y2="26954"/>
                        <a14:foregroundMark x1="36583" y1="17703" x2="40917" y2="29027"/>
                        <a14:foregroundMark x1="40917" y1="29027" x2="45750" y2="34131"/>
                        <a14:foregroundMark x1="55917" y1="19617" x2="58417" y2="32695"/>
                        <a14:foregroundMark x1="31833" y1="18660" x2="39750" y2="31579"/>
                        <a14:foregroundMark x1="44750" y1="4625" x2="48250" y2="14673"/>
                        <a14:foregroundMark x1="40500" y1="37002" x2="50667" y2="53110"/>
                        <a14:foregroundMark x1="52833" y1="46411" x2="52833" y2="55183"/>
                        <a14:foregroundMark x1="52833" y1="55183" x2="53250" y2="57735"/>
                        <a14:foregroundMark x1="54833" y1="60766" x2="59750" y2="70973"/>
                        <a14:foregroundMark x1="34583" y1="88676" x2="34583" y2="88676"/>
                        <a14:foregroundMark x1="34833" y1="90112" x2="34833" y2="92026"/>
                        <a14:foregroundMark x1="36750" y1="89474" x2="37500" y2="92504"/>
                        <a14:foregroundMark x1="44167" y1="90431" x2="43500" y2="93461"/>
                        <a14:foregroundMark x1="47833" y1="89314" x2="48750" y2="91228"/>
                        <a14:foregroundMark x1="51917" y1="89155" x2="51917" y2="92823"/>
                        <a14:foregroundMark x1="58583" y1="89155" x2="58167" y2="92185"/>
                        <a14:foregroundMark x1="61833" y1="89474" x2="61833" y2="91707"/>
                        <a14:foregroundMark x1="57083" y1="87719" x2="58833" y2="87879"/>
                        <a14:foregroundMark x1="65917" y1="89314" x2="65917" y2="92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18" y="2834859"/>
            <a:ext cx="4133971" cy="216000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A569D0-71D3-BE4C-8886-F411CBF066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393"/>
          <a:stretch/>
        </p:blipFill>
        <p:spPr>
          <a:xfrm>
            <a:off x="4320162" y="2025378"/>
            <a:ext cx="7652138" cy="446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4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716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i="0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DAST – Dynamic Application Security Testing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3528925" y="2540061"/>
            <a:ext cx="0" cy="337885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 descr="A blue circle with a lightning bolt in it&#10;&#10;Description automatically generated">
            <a:extLst>
              <a:ext uri="{FF2B5EF4-FFF2-40B4-BE49-F238E27FC236}">
                <a16:creationId xmlns:a16="http://schemas.microsoft.com/office/drawing/2014/main" id="{0BF85AD4-C19C-B649-BBB7-3DD61DA177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66" b="93461" l="10000" r="90000">
                        <a14:foregroundMark x1="42333" y1="25837" x2="50917" y2="51196"/>
                        <a14:foregroundMark x1="50917" y1="51196" x2="50917" y2="51196"/>
                        <a14:foregroundMark x1="36667" y1="9410" x2="40000" y2="6858"/>
                        <a14:foregroundMark x1="34417" y1="11962" x2="41750" y2="5582"/>
                        <a14:foregroundMark x1="41750" y1="5582" x2="45667" y2="15630"/>
                        <a14:foregroundMark x1="45667" y1="15630" x2="46583" y2="22648"/>
                        <a14:foregroundMark x1="36417" y1="22488" x2="44667" y2="31260"/>
                        <a14:foregroundMark x1="44667" y1="31260" x2="46750" y2="35247"/>
                        <a14:foregroundMark x1="38000" y1="18341" x2="48000" y2="25359"/>
                        <a14:foregroundMark x1="48000" y1="25359" x2="48833" y2="26954"/>
                        <a14:foregroundMark x1="36583" y1="17703" x2="40917" y2="29027"/>
                        <a14:foregroundMark x1="40917" y1="29027" x2="45750" y2="34131"/>
                        <a14:foregroundMark x1="55917" y1="19617" x2="58417" y2="32695"/>
                        <a14:foregroundMark x1="31833" y1="18660" x2="39750" y2="31579"/>
                        <a14:foregroundMark x1="44750" y1="4625" x2="48250" y2="14673"/>
                        <a14:foregroundMark x1="40500" y1="37002" x2="50667" y2="53110"/>
                        <a14:foregroundMark x1="52833" y1="46411" x2="52833" y2="55183"/>
                        <a14:foregroundMark x1="52833" y1="55183" x2="53250" y2="57735"/>
                        <a14:foregroundMark x1="54833" y1="60766" x2="59750" y2="70973"/>
                        <a14:foregroundMark x1="34583" y1="88676" x2="34583" y2="88676"/>
                        <a14:foregroundMark x1="34833" y1="90112" x2="34833" y2="92026"/>
                        <a14:foregroundMark x1="36750" y1="89474" x2="37500" y2="92504"/>
                        <a14:foregroundMark x1="44167" y1="90431" x2="43500" y2="93461"/>
                        <a14:foregroundMark x1="47833" y1="89314" x2="48750" y2="91228"/>
                        <a14:foregroundMark x1="51917" y1="89155" x2="51917" y2="92823"/>
                        <a14:foregroundMark x1="58583" y1="89155" x2="58167" y2="92185"/>
                        <a14:foregroundMark x1="61833" y1="89474" x2="61833" y2="91707"/>
                        <a14:foregroundMark x1="57083" y1="87719" x2="58833" y2="87879"/>
                        <a14:foregroundMark x1="65917" y1="89314" x2="65917" y2="92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41418" y="2834859"/>
            <a:ext cx="4133971" cy="2160000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40DE94DE-F5D6-BC41-8AD0-7E0537A62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623" y="2921388"/>
            <a:ext cx="7944048" cy="23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D592E-F989-5341-B063-5AC96EDA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Testing &amp; Results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10" name="Picture 9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C2FABEAE-705F-C845-B929-108B5C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270104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03AF82-E15E-C74D-84C9-B5D9ECF94987}"/>
              </a:ext>
            </a:extLst>
          </p:cNvPr>
          <p:cNvSpPr txBox="1"/>
          <p:nvPr/>
        </p:nvSpPr>
        <p:spPr>
          <a:xfrm>
            <a:off x="838200" y="1338382"/>
            <a:ext cx="7716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none" strike="noStrike" dirty="0" err="1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Trivy</a:t>
            </a:r>
            <a:r>
              <a:rPr lang="en-GB" sz="2800" b="1" u="none" strike="noStrike" dirty="0">
                <a:solidFill>
                  <a:srgbClr val="000000"/>
                </a:solidFill>
                <a:effectLst/>
                <a:latin typeface="Garamond" panose="02020404030301010803" pitchFamily="18" charset="0"/>
              </a:rPr>
              <a:t> File System &amp; Container Scanning:</a:t>
            </a:r>
            <a:endParaRPr lang="en-FI" sz="2800" b="1" dirty="0">
              <a:latin typeface="Garamond" panose="02020404030301010803" pitchFamily="18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B4C8B-CA18-4244-9499-9F2D0A3EB6F9}"/>
              </a:ext>
            </a:extLst>
          </p:cNvPr>
          <p:cNvCxnSpPr>
            <a:cxnSpLocks/>
          </p:cNvCxnSpPr>
          <p:nvPr/>
        </p:nvCxnSpPr>
        <p:spPr>
          <a:xfrm>
            <a:off x="3528925" y="2540061"/>
            <a:ext cx="0" cy="3378855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6" name="Picture 5" descr="A logo with a hexagon and a circle&#10;&#10;Description automatically generated">
            <a:extLst>
              <a:ext uri="{FF2B5EF4-FFF2-40B4-BE49-F238E27FC236}">
                <a16:creationId xmlns:a16="http://schemas.microsoft.com/office/drawing/2014/main" id="{E33AA200-D2A7-764B-A743-A9CA5CBC0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3" y="2435848"/>
            <a:ext cx="3170623" cy="3170623"/>
          </a:xfrm>
          <a:prstGeom prst="rect">
            <a:avLst/>
          </a:prstGeom>
        </p:spPr>
      </p:pic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6F088F1-1095-D44F-8FC2-3CFA2F136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882" y="2435848"/>
            <a:ext cx="7380605" cy="361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F242-DAA7-AC40-927A-35BB04DAE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I" b="1" spc="600" dirty="0">
                <a:latin typeface="Bebas Neue" pitchFamily="2" charset="0"/>
              </a:rPr>
              <a:t>AI Usage</a:t>
            </a:r>
          </a:p>
        </p:txBody>
      </p:sp>
      <p:pic>
        <p:nvPicPr>
          <p:cNvPr id="6" name="Content Placeholder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9C58F80-5988-4747-A0A1-FD46445BD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513" y="2125683"/>
            <a:ext cx="2887498" cy="2887498"/>
          </a:xfrm>
        </p:spPr>
      </p:pic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8A28A376-A8F4-2B47-AFBC-637229F0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4800" y="270104"/>
            <a:ext cx="1080000" cy="10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902E6-729F-7146-88F7-5A939228E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800" y="2699482"/>
            <a:ext cx="60960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25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19B2-1B22-5147-8CB0-59EFFDDC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Project Aim &amp; Overview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5" name="Content Placeholder 4" descr="Cartoon hands holding a pen and clipboard&#10;&#10;Description automatically generated">
            <a:extLst>
              <a:ext uri="{FF2B5EF4-FFF2-40B4-BE49-F238E27FC236}">
                <a16:creationId xmlns:a16="http://schemas.microsoft.com/office/drawing/2014/main" id="{D8598619-98FE-3047-AC02-6251EFB9A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73729" y="1027906"/>
            <a:ext cx="6089361" cy="5400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7E4426B-A22E-3941-B133-635C703CFB07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Objective</a:t>
            </a: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: Develop a secure web-based To-Do application.</a:t>
            </a:r>
          </a:p>
          <a:p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Users can register, log in, and manage tasks securely.</a:t>
            </a:r>
          </a:p>
          <a:p>
            <a:endParaRPr lang="en-GB" dirty="0">
              <a:latin typeface="Garamond" panose="02020404030301010803" pitchFamily="18" charset="0"/>
              <a:ea typeface="PECITA" panose="03050502000000000000" pitchFamily="66" charset="2"/>
              <a:cs typeface="Poppins Medium" pitchFamily="2" charset="77"/>
            </a:endParaRPr>
          </a:p>
          <a:p>
            <a:r>
              <a:rPr lang="en-GB" b="1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Main Features</a:t>
            </a: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:</a:t>
            </a:r>
          </a:p>
          <a:p>
            <a:pPr marL="0" indent="0">
              <a:buNone/>
            </a:pP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- Secure user authentication and session handling</a:t>
            </a:r>
          </a:p>
          <a:p>
            <a:pPr marL="0" indent="0">
              <a:buNone/>
            </a:pP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- Task management with CRUD operations</a:t>
            </a:r>
          </a:p>
          <a:p>
            <a:pPr marL="0" indent="0">
              <a:buNone/>
            </a:pPr>
            <a:r>
              <a:rPr lang="en-GB" dirty="0">
                <a:latin typeface="Garamond" panose="02020404030301010803" pitchFamily="18" charset="0"/>
                <a:ea typeface="PECITA" panose="03050502000000000000" pitchFamily="66" charset="2"/>
                <a:cs typeface="Poppins Medium" pitchFamily="2" charset="77"/>
              </a:rPr>
              <a:t>- Focus on secure programming principles</a:t>
            </a:r>
          </a:p>
        </p:txBody>
      </p:sp>
      <p:pic>
        <p:nvPicPr>
          <p:cNvPr id="9" name="Picture 8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94CB7A06-84BC-304A-850F-D7DEC371F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1CD2F0-0EB9-704D-A320-B99EABA27E86}"/>
              </a:ext>
            </a:extLst>
          </p:cNvPr>
          <p:cNvGrpSpPr/>
          <p:nvPr/>
        </p:nvGrpSpPr>
        <p:grpSpPr>
          <a:xfrm rot="5400000">
            <a:off x="7018617" y="5921356"/>
            <a:ext cx="3006852" cy="5345515"/>
            <a:chOff x="5789137" y="1147360"/>
            <a:chExt cx="3006852" cy="5345515"/>
          </a:xfrm>
        </p:grpSpPr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E11CE0D1-E939-EE4A-AB12-902B71057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9137" y="1147360"/>
              <a:ext cx="3006852" cy="534551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37C225D-8CBA-1B40-A2D8-7949430458E8}"/>
                </a:ext>
              </a:extLst>
            </p:cNvPr>
            <p:cNvSpPr txBox="1"/>
            <p:nvPr/>
          </p:nvSpPr>
          <p:spPr>
            <a:xfrm>
              <a:off x="6769407" y="1553890"/>
              <a:ext cx="1046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b="1" dirty="0">
                  <a:latin typeface="Garamond" panose="02020404030301010803" pitchFamily="18" charset="0"/>
                </a:rPr>
                <a:t>Backend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CE453C-ED53-4943-99BC-C1FB146288DB}"/>
                </a:ext>
              </a:extLst>
            </p:cNvPr>
            <p:cNvSpPr txBox="1"/>
            <p:nvPr/>
          </p:nvSpPr>
          <p:spPr>
            <a:xfrm>
              <a:off x="5861316" y="4410925"/>
              <a:ext cx="2862494" cy="1299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Python, Django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Django REST Framework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PostgreSQL, Docker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0875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login form&#10;&#10;Description automatically generated">
            <a:extLst>
              <a:ext uri="{FF2B5EF4-FFF2-40B4-BE49-F238E27FC236}">
                <a16:creationId xmlns:a16="http://schemas.microsoft.com/office/drawing/2014/main" id="{70287C5B-91F5-7B4F-A2B9-E547FA133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0" b="58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E538D6-1FF4-BA42-8E39-906B7E71182E}"/>
              </a:ext>
            </a:extLst>
          </p:cNvPr>
          <p:cNvSpPr txBox="1"/>
          <p:nvPr/>
        </p:nvSpPr>
        <p:spPr>
          <a:xfrm>
            <a:off x="3018875" y="266217"/>
            <a:ext cx="61542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I" sz="6600" spc="600" dirty="0">
                <a:solidFill>
                  <a:schemeClr val="bg1"/>
                </a:solidFill>
                <a:latin typeface="Bebas Neue" pitchFamily="2" charset="0"/>
              </a:rPr>
              <a:t>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428693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073126A7-A120-6749-AB1A-112A4B8F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000" y="638363"/>
            <a:ext cx="3600000" cy="36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62760F-77BE-BD47-855B-6ABC081B3849}"/>
              </a:ext>
            </a:extLst>
          </p:cNvPr>
          <p:cNvSpPr txBox="1"/>
          <p:nvPr/>
        </p:nvSpPr>
        <p:spPr>
          <a:xfrm>
            <a:off x="1905590" y="4747846"/>
            <a:ext cx="83808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FI" sz="6000" dirty="0">
                <a:latin typeface="PECITA" panose="03050502000000000000" pitchFamily="66" charset="2"/>
                <a:ea typeface="PECITA" panose="03050502000000000000" pitchFamily="66" charset="2"/>
                <a:cs typeface="PECITA" panose="03050502000000000000" pitchFamily="66" charset="2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4027031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EA70-4EAE-0841-93CA-CEA5D46B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Tools and Frameworks Used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C56FB62-ED4C-054B-828A-756CE587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D3825-7DEF-E444-91D4-8C8F6F7612AB}"/>
              </a:ext>
            </a:extLst>
          </p:cNvPr>
          <p:cNvGrpSpPr/>
          <p:nvPr/>
        </p:nvGrpSpPr>
        <p:grpSpPr>
          <a:xfrm>
            <a:off x="4468600" y="1351300"/>
            <a:ext cx="3006852" cy="5345515"/>
            <a:chOff x="5789137" y="1147360"/>
            <a:chExt cx="3006852" cy="5345515"/>
          </a:xfrm>
        </p:grpSpPr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799C9E5-AD76-A143-8779-129C5402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9137" y="1147360"/>
              <a:ext cx="3006852" cy="53455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0A0D08-F4B2-B047-BEF7-8CD2E31F3513}"/>
                </a:ext>
              </a:extLst>
            </p:cNvPr>
            <p:cNvSpPr txBox="1"/>
            <p:nvPr/>
          </p:nvSpPr>
          <p:spPr>
            <a:xfrm>
              <a:off x="6769407" y="1553890"/>
              <a:ext cx="1046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b="1" dirty="0">
                  <a:latin typeface="Garamond" panose="02020404030301010803" pitchFamily="18" charset="0"/>
                </a:rPr>
                <a:t>Backend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B1FC58-4790-4144-B08C-21A696912BB9}"/>
                </a:ext>
              </a:extLst>
            </p:cNvPr>
            <p:cNvSpPr txBox="1"/>
            <p:nvPr/>
          </p:nvSpPr>
          <p:spPr>
            <a:xfrm>
              <a:off x="5861316" y="4410925"/>
              <a:ext cx="2862494" cy="1299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Python, Django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Django REST Framework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PostgreSQL, Docker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9B8943-6941-E943-8C64-6768592D3FB8}"/>
              </a:ext>
            </a:extLst>
          </p:cNvPr>
          <p:cNvGrpSpPr/>
          <p:nvPr/>
        </p:nvGrpSpPr>
        <p:grpSpPr>
          <a:xfrm rot="10800000">
            <a:off x="4396421" y="6993871"/>
            <a:ext cx="3006852" cy="5345515"/>
            <a:chOff x="3413035" y="1442040"/>
            <a:chExt cx="3006852" cy="5345515"/>
          </a:xfrm>
        </p:grpSpPr>
        <p:pic>
          <p:nvPicPr>
            <p:cNvPr id="13" name="Picture 12" descr="A screen shot of a folder with a lock&#10;&#10;Description automatically generated">
              <a:extLst>
                <a:ext uri="{FF2B5EF4-FFF2-40B4-BE49-F238E27FC236}">
                  <a16:creationId xmlns:a16="http://schemas.microsoft.com/office/drawing/2014/main" id="{036DF1DC-E6CF-E140-9F34-B5F0853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035" y="1442040"/>
              <a:ext cx="3006852" cy="53455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976DB2-579B-7D44-8415-78DC98F0E67E}"/>
                </a:ext>
              </a:extLst>
            </p:cNvPr>
            <p:cNvSpPr txBox="1"/>
            <p:nvPr/>
          </p:nvSpPr>
          <p:spPr>
            <a:xfrm>
              <a:off x="4318546" y="1848571"/>
              <a:ext cx="1195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Frontend</a:t>
              </a:r>
              <a:endParaRPr lang="en-FI" b="1" dirty="0">
                <a:latin typeface="Garamond" panose="020204040303010108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FD68F-283C-6B41-9FE2-0973CC93919B}"/>
                </a:ext>
              </a:extLst>
            </p:cNvPr>
            <p:cNvSpPr txBox="1"/>
            <p:nvPr/>
          </p:nvSpPr>
          <p:spPr>
            <a:xfrm>
              <a:off x="3692864" y="2410602"/>
              <a:ext cx="2447193" cy="884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React, TypeScript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Axios</a:t>
              </a:r>
              <a:r>
                <a:rPr lang="en-GB" dirty="0">
                  <a:latin typeface="Garamond" panose="02020404030301010803" pitchFamily="18" charset="0"/>
                </a:rPr>
                <a:t>, React Query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E779B2-484D-6840-B3D2-54CD67D7CFE0}"/>
              </a:ext>
            </a:extLst>
          </p:cNvPr>
          <p:cNvGrpSpPr/>
          <p:nvPr/>
        </p:nvGrpSpPr>
        <p:grpSpPr>
          <a:xfrm rot="5400000">
            <a:off x="8644783" y="5824540"/>
            <a:ext cx="3006852" cy="5345515"/>
            <a:chOff x="7320250" y="1442039"/>
            <a:chExt cx="3006852" cy="5345515"/>
          </a:xfrm>
        </p:grpSpPr>
        <p:pic>
          <p:nvPicPr>
            <p:cNvPr id="15" name="Picture 14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2CC97076-B495-1F4D-A759-131B876D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0250" y="1442039"/>
              <a:ext cx="3006852" cy="534551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AAE827-C4C9-6849-B8C3-D2AEE9324462}"/>
                </a:ext>
              </a:extLst>
            </p:cNvPr>
            <p:cNvSpPr txBox="1"/>
            <p:nvPr/>
          </p:nvSpPr>
          <p:spPr>
            <a:xfrm>
              <a:off x="7826619" y="1848571"/>
              <a:ext cx="1994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Security Libraries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FEE7E-BEA0-3248-8B6C-A9520A8D9721}"/>
                </a:ext>
              </a:extLst>
            </p:cNvPr>
            <p:cNvSpPr txBox="1"/>
            <p:nvPr/>
          </p:nvSpPr>
          <p:spPr>
            <a:xfrm>
              <a:off x="7408985" y="4432133"/>
              <a:ext cx="2813538" cy="171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djangorestframework-simplejwt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django-ratelimit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</a:t>
              </a:r>
              <a:r>
                <a:rPr lang="en-GB" dirty="0">
                  <a:latin typeface="Garamond" panose="02020404030301010803" pitchFamily="18" charset="0"/>
                </a:rPr>
                <a:t>-</a:t>
              </a:r>
              <a:r>
                <a:rPr lang="en-GB" dirty="0" err="1">
                  <a:latin typeface="Garamond" panose="02020404030301010803" pitchFamily="18" charset="0"/>
                </a:rPr>
                <a:t>cors</a:t>
              </a:r>
              <a:r>
                <a:rPr lang="en-GB" dirty="0">
                  <a:latin typeface="Garamond" panose="02020404030301010803" pitchFamily="18" charset="0"/>
                </a:rPr>
                <a:t>-headers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3018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EA70-4EAE-0841-93CA-CEA5D46B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Tools and Frameworks Used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C56FB62-ED4C-054B-828A-756CE587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D3825-7DEF-E444-91D4-8C8F6F7612AB}"/>
              </a:ext>
            </a:extLst>
          </p:cNvPr>
          <p:cNvGrpSpPr/>
          <p:nvPr/>
        </p:nvGrpSpPr>
        <p:grpSpPr>
          <a:xfrm>
            <a:off x="838200" y="1455657"/>
            <a:ext cx="3006852" cy="5345515"/>
            <a:chOff x="5789137" y="1147360"/>
            <a:chExt cx="3006852" cy="5345515"/>
          </a:xfrm>
        </p:grpSpPr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799C9E5-AD76-A143-8779-129C5402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9137" y="1147360"/>
              <a:ext cx="3006852" cy="53455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0A0D08-F4B2-B047-BEF7-8CD2E31F3513}"/>
                </a:ext>
              </a:extLst>
            </p:cNvPr>
            <p:cNvSpPr txBox="1"/>
            <p:nvPr/>
          </p:nvSpPr>
          <p:spPr>
            <a:xfrm>
              <a:off x="6769407" y="1553890"/>
              <a:ext cx="1046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b="1" dirty="0">
                  <a:latin typeface="Garamond" panose="02020404030301010803" pitchFamily="18" charset="0"/>
                </a:rPr>
                <a:t>Backend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B1FC58-4790-4144-B08C-21A696912BB9}"/>
                </a:ext>
              </a:extLst>
            </p:cNvPr>
            <p:cNvSpPr txBox="1"/>
            <p:nvPr/>
          </p:nvSpPr>
          <p:spPr>
            <a:xfrm>
              <a:off x="5861316" y="4410925"/>
              <a:ext cx="2862494" cy="1299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Python, Django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Django REST Framework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PostgreSQL, Docker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9B8943-6941-E943-8C64-6768592D3FB8}"/>
              </a:ext>
            </a:extLst>
          </p:cNvPr>
          <p:cNvGrpSpPr/>
          <p:nvPr/>
        </p:nvGrpSpPr>
        <p:grpSpPr>
          <a:xfrm rot="5400000">
            <a:off x="8757138" y="5896994"/>
            <a:ext cx="3006852" cy="5345515"/>
            <a:chOff x="3413035" y="1442040"/>
            <a:chExt cx="3006852" cy="5345515"/>
          </a:xfrm>
        </p:grpSpPr>
        <p:pic>
          <p:nvPicPr>
            <p:cNvPr id="13" name="Picture 12" descr="A screen shot of a folder with a lock&#10;&#10;Description automatically generated">
              <a:extLst>
                <a:ext uri="{FF2B5EF4-FFF2-40B4-BE49-F238E27FC236}">
                  <a16:creationId xmlns:a16="http://schemas.microsoft.com/office/drawing/2014/main" id="{036DF1DC-E6CF-E140-9F34-B5F0853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035" y="1442040"/>
              <a:ext cx="3006852" cy="53455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976DB2-579B-7D44-8415-78DC98F0E67E}"/>
                </a:ext>
              </a:extLst>
            </p:cNvPr>
            <p:cNvSpPr txBox="1"/>
            <p:nvPr/>
          </p:nvSpPr>
          <p:spPr>
            <a:xfrm>
              <a:off x="4318546" y="1848571"/>
              <a:ext cx="1195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Frontend</a:t>
              </a:r>
              <a:endParaRPr lang="en-FI" b="1" dirty="0">
                <a:latin typeface="Garamond" panose="020204040303010108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FD68F-283C-6B41-9FE2-0973CC93919B}"/>
                </a:ext>
              </a:extLst>
            </p:cNvPr>
            <p:cNvSpPr txBox="1"/>
            <p:nvPr/>
          </p:nvSpPr>
          <p:spPr>
            <a:xfrm>
              <a:off x="3692864" y="2410602"/>
              <a:ext cx="2447193" cy="884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React, TypeScript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Axios</a:t>
              </a:r>
              <a:r>
                <a:rPr lang="en-GB" dirty="0">
                  <a:latin typeface="Garamond" panose="02020404030301010803" pitchFamily="18" charset="0"/>
                </a:rPr>
                <a:t>, React Query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E779B2-484D-6840-B3D2-54CD67D7CFE0}"/>
              </a:ext>
            </a:extLst>
          </p:cNvPr>
          <p:cNvGrpSpPr/>
          <p:nvPr/>
        </p:nvGrpSpPr>
        <p:grpSpPr>
          <a:xfrm>
            <a:off x="4592574" y="1455657"/>
            <a:ext cx="3006852" cy="5345515"/>
            <a:chOff x="7320250" y="1442039"/>
            <a:chExt cx="3006852" cy="5345515"/>
          </a:xfrm>
        </p:grpSpPr>
        <p:pic>
          <p:nvPicPr>
            <p:cNvPr id="15" name="Picture 14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2CC97076-B495-1F4D-A759-131B876D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0250" y="1442039"/>
              <a:ext cx="3006852" cy="534551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AAE827-C4C9-6849-B8C3-D2AEE9324462}"/>
                </a:ext>
              </a:extLst>
            </p:cNvPr>
            <p:cNvSpPr txBox="1"/>
            <p:nvPr/>
          </p:nvSpPr>
          <p:spPr>
            <a:xfrm>
              <a:off x="7826619" y="1848571"/>
              <a:ext cx="1994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Security Libraries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FEE7E-BEA0-3248-8B6C-A9520A8D9721}"/>
                </a:ext>
              </a:extLst>
            </p:cNvPr>
            <p:cNvSpPr txBox="1"/>
            <p:nvPr/>
          </p:nvSpPr>
          <p:spPr>
            <a:xfrm>
              <a:off x="7408985" y="4432133"/>
              <a:ext cx="2813538" cy="171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djangorestframework-simplejwt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django-ratelimit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</a:t>
              </a:r>
              <a:r>
                <a:rPr lang="en-GB" dirty="0">
                  <a:latin typeface="Garamond" panose="02020404030301010803" pitchFamily="18" charset="0"/>
                </a:rPr>
                <a:t>-</a:t>
              </a:r>
              <a:r>
                <a:rPr lang="en-GB" dirty="0" err="1">
                  <a:latin typeface="Garamond" panose="02020404030301010803" pitchFamily="18" charset="0"/>
                </a:rPr>
                <a:t>cors</a:t>
              </a:r>
              <a:r>
                <a:rPr lang="en-GB" dirty="0">
                  <a:latin typeface="Garamond" panose="02020404030301010803" pitchFamily="18" charset="0"/>
                </a:rPr>
                <a:t>-headers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6662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3EA70-4EAE-0841-93CA-CEA5D46B1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Tools and Frameworks Used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C56FB62-ED4C-054B-828A-756CE587B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D6D3825-7DEF-E444-91D4-8C8F6F7612AB}"/>
              </a:ext>
            </a:extLst>
          </p:cNvPr>
          <p:cNvGrpSpPr/>
          <p:nvPr/>
        </p:nvGrpSpPr>
        <p:grpSpPr>
          <a:xfrm>
            <a:off x="838200" y="1455657"/>
            <a:ext cx="3006852" cy="5345515"/>
            <a:chOff x="5789137" y="1147360"/>
            <a:chExt cx="3006852" cy="5345515"/>
          </a:xfrm>
        </p:grpSpPr>
        <p:pic>
          <p:nvPicPr>
            <p:cNvPr id="11" name="Picture 10" descr="A screen shot of a computer&#10;&#10;Description automatically generated">
              <a:extLst>
                <a:ext uri="{FF2B5EF4-FFF2-40B4-BE49-F238E27FC236}">
                  <a16:creationId xmlns:a16="http://schemas.microsoft.com/office/drawing/2014/main" id="{4799C9E5-AD76-A143-8779-129C54024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89137" y="1147360"/>
              <a:ext cx="3006852" cy="534551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0A0D08-F4B2-B047-BEF7-8CD2E31F3513}"/>
                </a:ext>
              </a:extLst>
            </p:cNvPr>
            <p:cNvSpPr txBox="1"/>
            <p:nvPr/>
          </p:nvSpPr>
          <p:spPr>
            <a:xfrm>
              <a:off x="6769407" y="1553890"/>
              <a:ext cx="1046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I" b="1" dirty="0">
                  <a:latin typeface="Garamond" panose="02020404030301010803" pitchFamily="18" charset="0"/>
                </a:rPr>
                <a:t>Backend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B1FC58-4790-4144-B08C-21A696912BB9}"/>
                </a:ext>
              </a:extLst>
            </p:cNvPr>
            <p:cNvSpPr txBox="1"/>
            <p:nvPr/>
          </p:nvSpPr>
          <p:spPr>
            <a:xfrm>
              <a:off x="5861316" y="4410925"/>
              <a:ext cx="2862494" cy="12997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Python, Django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Django REST Framework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dirty="0">
                  <a:latin typeface="Garamond" panose="02020404030301010803" pitchFamily="18" charset="0"/>
                </a:rPr>
                <a:t>PostgreSQL, Docker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9B8943-6941-E943-8C64-6768592D3FB8}"/>
              </a:ext>
            </a:extLst>
          </p:cNvPr>
          <p:cNvGrpSpPr/>
          <p:nvPr/>
        </p:nvGrpSpPr>
        <p:grpSpPr>
          <a:xfrm>
            <a:off x="8274769" y="1455656"/>
            <a:ext cx="3006852" cy="5345515"/>
            <a:chOff x="3413035" y="1442040"/>
            <a:chExt cx="3006852" cy="5345515"/>
          </a:xfrm>
        </p:grpSpPr>
        <p:pic>
          <p:nvPicPr>
            <p:cNvPr id="13" name="Picture 12" descr="A screen shot of a folder with a lock&#10;&#10;Description automatically generated">
              <a:extLst>
                <a:ext uri="{FF2B5EF4-FFF2-40B4-BE49-F238E27FC236}">
                  <a16:creationId xmlns:a16="http://schemas.microsoft.com/office/drawing/2014/main" id="{036DF1DC-E6CF-E140-9F34-B5F0853D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13035" y="1442040"/>
              <a:ext cx="3006852" cy="534551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976DB2-579B-7D44-8415-78DC98F0E67E}"/>
                </a:ext>
              </a:extLst>
            </p:cNvPr>
            <p:cNvSpPr txBox="1"/>
            <p:nvPr/>
          </p:nvSpPr>
          <p:spPr>
            <a:xfrm>
              <a:off x="4318546" y="1848571"/>
              <a:ext cx="119583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Frontend</a:t>
              </a:r>
              <a:endParaRPr lang="en-FI" b="1" dirty="0">
                <a:latin typeface="Garamond" panose="02020404030301010803" pitchFamily="18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6FD68F-283C-6B41-9FE2-0973CC93919B}"/>
                </a:ext>
              </a:extLst>
            </p:cNvPr>
            <p:cNvSpPr txBox="1"/>
            <p:nvPr/>
          </p:nvSpPr>
          <p:spPr>
            <a:xfrm>
              <a:off x="3692864" y="2410602"/>
              <a:ext cx="2447193" cy="171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React, TypeScript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Axios</a:t>
              </a:r>
              <a:r>
                <a:rPr lang="en-GB" dirty="0">
                  <a:latin typeface="Garamond" panose="02020404030301010803" pitchFamily="18" charset="0"/>
                </a:rPr>
                <a:t>, React Query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React-hook-form</a:t>
              </a: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MUI library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E779B2-484D-6840-B3D2-54CD67D7CFE0}"/>
              </a:ext>
            </a:extLst>
          </p:cNvPr>
          <p:cNvGrpSpPr/>
          <p:nvPr/>
        </p:nvGrpSpPr>
        <p:grpSpPr>
          <a:xfrm>
            <a:off x="4592574" y="1455657"/>
            <a:ext cx="3006852" cy="5345515"/>
            <a:chOff x="7320250" y="1442039"/>
            <a:chExt cx="3006852" cy="5345515"/>
          </a:xfrm>
        </p:grpSpPr>
        <p:pic>
          <p:nvPicPr>
            <p:cNvPr id="15" name="Picture 14" descr="A screen shot of a phone&#10;&#10;Description automatically generated">
              <a:extLst>
                <a:ext uri="{FF2B5EF4-FFF2-40B4-BE49-F238E27FC236}">
                  <a16:creationId xmlns:a16="http://schemas.microsoft.com/office/drawing/2014/main" id="{2CC97076-B495-1F4D-A759-131B876D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0250" y="1442039"/>
              <a:ext cx="3006852" cy="534551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AAE827-C4C9-6849-B8C3-D2AEE9324462}"/>
                </a:ext>
              </a:extLst>
            </p:cNvPr>
            <p:cNvSpPr txBox="1"/>
            <p:nvPr/>
          </p:nvSpPr>
          <p:spPr>
            <a:xfrm>
              <a:off x="7826619" y="1848571"/>
              <a:ext cx="199411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latin typeface="Garamond" panose="02020404030301010803" pitchFamily="18" charset="0"/>
                </a:rPr>
                <a:t>Security Libraries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A7FEE7E-BEA0-3248-8B6C-A9520A8D9721}"/>
                </a:ext>
              </a:extLst>
            </p:cNvPr>
            <p:cNvSpPr txBox="1"/>
            <p:nvPr/>
          </p:nvSpPr>
          <p:spPr>
            <a:xfrm>
              <a:off x="7408985" y="4432133"/>
              <a:ext cx="2813538" cy="17152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djangorestframework-simplejwt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django-ratelimit</a:t>
              </a:r>
              <a:endParaRPr lang="en-GB" dirty="0">
                <a:latin typeface="Garamond" panose="02020404030301010803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GB" dirty="0">
                  <a:latin typeface="Garamond" panose="02020404030301010803" pitchFamily="18" charset="0"/>
                </a:rPr>
                <a:t>- </a:t>
              </a:r>
              <a:r>
                <a:rPr lang="en-GB" dirty="0" err="1">
                  <a:latin typeface="Garamond" panose="02020404030301010803" pitchFamily="18" charset="0"/>
                </a:rPr>
                <a:t>django</a:t>
              </a:r>
              <a:r>
                <a:rPr lang="en-GB" dirty="0">
                  <a:latin typeface="Garamond" panose="02020404030301010803" pitchFamily="18" charset="0"/>
                </a:rPr>
                <a:t>-</a:t>
              </a:r>
              <a:r>
                <a:rPr lang="en-GB" dirty="0" err="1">
                  <a:latin typeface="Garamond" panose="02020404030301010803" pitchFamily="18" charset="0"/>
                </a:rPr>
                <a:t>cors</a:t>
              </a:r>
              <a:r>
                <a:rPr lang="en-GB" dirty="0">
                  <a:latin typeface="Garamond" panose="02020404030301010803" pitchFamily="18" charset="0"/>
                </a:rPr>
                <a:t>-headers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3595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6" name="Picture 5" descr="A cartoon hands holding a phone&#10;&#10;Description automatically generated">
            <a:extLst>
              <a:ext uri="{FF2B5EF4-FFF2-40B4-BE49-F238E27FC236}">
                <a16:creationId xmlns:a16="http://schemas.microsoft.com/office/drawing/2014/main" id="{3040C7D6-8688-9D4B-AE0B-C9B6F6707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3967" l="10000" r="90000">
                        <a14:foregroundMark x1="70700" y1="92017" x2="75550" y2="92167"/>
                        <a14:foregroundMark x1="71017" y1="93800" x2="72667" y2="93967"/>
                        <a14:foregroundMark x1="40867" y1="19650" x2="44217" y2="12200"/>
                        <a14:foregroundMark x1="44217" y1="12200" x2="49400" y2="13967"/>
                        <a14:foregroundMark x1="41033" y1="27617" x2="48067" y2="26967"/>
                        <a14:foregroundMark x1="48067" y1="26967" x2="46250" y2="20183"/>
                        <a14:foregroundMark x1="46250" y1="20183" x2="45217" y2="19167"/>
                        <a14:foregroundMark x1="39300" y1="10500" x2="46200" y2="9467"/>
                        <a14:foregroundMark x1="46200" y1="9467" x2="47583" y2="9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800" y="1874650"/>
            <a:ext cx="4320000" cy="432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C5A358-AAB5-B041-BF96-C83EC9A100F8}"/>
              </a:ext>
            </a:extLst>
          </p:cNvPr>
          <p:cNvSpPr txBox="1"/>
          <p:nvPr/>
        </p:nvSpPr>
        <p:spPr>
          <a:xfrm>
            <a:off x="1156854" y="1874650"/>
            <a:ext cx="6096000" cy="39094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latin typeface="Garamond" panose="02020404030301010803" pitchFamily="18" charset="0"/>
              </a:rPr>
              <a:t>Backend: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JWT authentication with access/refresh tokens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CSRF protection via middleware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SQL injection prevention using ORM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Strong password hashing (PBKDF2)</a:t>
            </a:r>
            <a:endParaRPr lang="en-FI" sz="2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450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6" name="Picture 5" descr="A cartoon hands holding a phone&#10;&#10;Description automatically generated">
            <a:extLst>
              <a:ext uri="{FF2B5EF4-FFF2-40B4-BE49-F238E27FC236}">
                <a16:creationId xmlns:a16="http://schemas.microsoft.com/office/drawing/2014/main" id="{3040C7D6-8688-9D4B-AE0B-C9B6F6707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3967" l="10000" r="90000">
                        <a14:foregroundMark x1="70700" y1="92017" x2="75550" y2="92167"/>
                        <a14:foregroundMark x1="71017" y1="93800" x2="72667" y2="93967"/>
                        <a14:foregroundMark x1="40867" y1="19650" x2="44217" y2="12200"/>
                        <a14:foregroundMark x1="44217" y1="12200" x2="49400" y2="13967"/>
                        <a14:foregroundMark x1="41033" y1="27617" x2="48067" y2="26967"/>
                        <a14:foregroundMark x1="48067" y1="26967" x2="46250" y2="20183"/>
                        <a14:foregroundMark x1="46250" y1="20183" x2="45217" y2="19167"/>
                        <a14:foregroundMark x1="39300" y1="10500" x2="46200" y2="9467"/>
                        <a14:foregroundMark x1="46200" y1="9467" x2="47583" y2="9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800" y="1874650"/>
            <a:ext cx="4320000" cy="4320000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1381690E-E1DA-3C49-9428-9714F3BFE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642" y="2026332"/>
            <a:ext cx="6224733" cy="40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173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pic>
        <p:nvPicPr>
          <p:cNvPr id="6" name="Picture 5" descr="A cartoon hands holding a phone&#10;&#10;Description automatically generated">
            <a:extLst>
              <a:ext uri="{FF2B5EF4-FFF2-40B4-BE49-F238E27FC236}">
                <a16:creationId xmlns:a16="http://schemas.microsoft.com/office/drawing/2014/main" id="{3040C7D6-8688-9D4B-AE0B-C9B6F6707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67" b="93967" l="10000" r="90000">
                        <a14:foregroundMark x1="70700" y1="92017" x2="75550" y2="92167"/>
                        <a14:foregroundMark x1="71017" y1="93800" x2="72667" y2="93967"/>
                        <a14:foregroundMark x1="40867" y1="19650" x2="44217" y2="12200"/>
                        <a14:foregroundMark x1="44217" y1="12200" x2="49400" y2="13967"/>
                        <a14:foregroundMark x1="41033" y1="27617" x2="48067" y2="26967"/>
                        <a14:foregroundMark x1="48067" y1="26967" x2="46250" y2="20183"/>
                        <a14:foregroundMark x1="46250" y1="20183" x2="45217" y2="19167"/>
                        <a14:foregroundMark x1="39300" y1="10500" x2="46200" y2="9467"/>
                        <a14:foregroundMark x1="46200" y1="9467" x2="47583" y2="94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14800" y="1874650"/>
            <a:ext cx="4320000" cy="4320000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01B53B-6ECC-A940-B732-B3D85C1DF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925" y="1690688"/>
            <a:ext cx="4813069" cy="491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6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1EEC-606B-5D48-A05C-5EAA659B5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spc="600" dirty="0">
                <a:latin typeface="Bebas Neue" pitchFamily="2" charset="0"/>
              </a:rPr>
              <a:t>Secure Programming Implementations</a:t>
            </a:r>
            <a:endParaRPr lang="en-FI" b="1" spc="600" dirty="0">
              <a:latin typeface="Bebas Neue" pitchFamily="2" charset="0"/>
            </a:endParaRPr>
          </a:p>
        </p:txBody>
      </p:sp>
      <p:pic>
        <p:nvPicPr>
          <p:cNvPr id="4" name="Picture 3" descr="A logo of a person with glasses&#10;&#10;Description automatically generated">
            <a:extLst>
              <a:ext uri="{FF2B5EF4-FFF2-40B4-BE49-F238E27FC236}">
                <a16:creationId xmlns:a16="http://schemas.microsoft.com/office/drawing/2014/main" id="{F184D337-34E4-BC4B-91FB-45DF63A04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800" y="181163"/>
            <a:ext cx="1080000" cy="10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C5A358-AAB5-B041-BF96-C83EC9A100F8}"/>
              </a:ext>
            </a:extLst>
          </p:cNvPr>
          <p:cNvSpPr txBox="1"/>
          <p:nvPr/>
        </p:nvSpPr>
        <p:spPr>
          <a:xfrm>
            <a:off x="1108728" y="2025431"/>
            <a:ext cx="6096000" cy="3263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b="1" dirty="0">
                <a:latin typeface="Garamond" panose="02020404030301010803" pitchFamily="18" charset="0"/>
              </a:rPr>
              <a:t>Frontend: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Input validation to prevent XSS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JWT tokens handled in </a:t>
            </a:r>
            <a:r>
              <a:rPr lang="en-GB" sz="2800" dirty="0" err="1">
                <a:latin typeface="Garamond" panose="02020404030301010803" pitchFamily="18" charset="0"/>
              </a:rPr>
              <a:t>HttpOnly</a:t>
            </a:r>
            <a:r>
              <a:rPr lang="en-GB" sz="2800" dirty="0">
                <a:latin typeface="Garamond" panose="02020404030301010803" pitchFamily="18" charset="0"/>
              </a:rPr>
              <a:t> cookies</a:t>
            </a:r>
          </a:p>
          <a:p>
            <a:pPr>
              <a:lnSpc>
                <a:spcPct val="150000"/>
              </a:lnSpc>
            </a:pPr>
            <a:r>
              <a:rPr lang="en-GB" sz="2800" dirty="0">
                <a:latin typeface="Garamond" panose="02020404030301010803" pitchFamily="18" charset="0"/>
              </a:rPr>
              <a:t>- Role-based access UI restrictions</a:t>
            </a:r>
          </a:p>
        </p:txBody>
      </p:sp>
      <p:pic>
        <p:nvPicPr>
          <p:cNvPr id="5" name="Picture 4" descr="A cartoon hand holding a phone&#10;&#10;Description automatically generated">
            <a:extLst>
              <a:ext uri="{FF2B5EF4-FFF2-40B4-BE49-F238E27FC236}">
                <a16:creationId xmlns:a16="http://schemas.microsoft.com/office/drawing/2014/main" id="{CC3AA48D-C912-C54E-B4E2-B30372D2E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100" y1="38183" x2="40100" y2="17583"/>
                        <a14:foregroundMark x1="40100" y1="17583" x2="46883" y2="15067"/>
                        <a14:foregroundMark x1="46883" y1="15067" x2="47983" y2="15750"/>
                        <a14:foregroundMark x1="50600" y1="39867" x2="48233" y2="18333"/>
                        <a14:foregroundMark x1="48233" y1="18333" x2="47300" y2="26233"/>
                        <a14:foregroundMark x1="47300" y1="26233" x2="38083" y2="14433"/>
                        <a14:foregroundMark x1="48950" y1="15667" x2="39733" y2="15800"/>
                        <a14:foregroundMark x1="39733" y1="15800" x2="45950" y2="12667"/>
                        <a14:foregroundMark x1="45950" y1="12667" x2="39983" y2="16983"/>
                        <a14:foregroundMark x1="39983" y1="16983" x2="37533" y2="23950"/>
                        <a14:foregroundMark x1="37533" y1="23950" x2="37533" y2="39400"/>
                        <a14:foregroundMark x1="37533" y1="39400" x2="44133" y2="42283"/>
                        <a14:foregroundMark x1="44133" y1="42283" x2="45233" y2="28583"/>
                        <a14:foregroundMark x1="36033" y1="14567" x2="36583" y2="24333"/>
                        <a14:foregroundMark x1="38500" y1="44533" x2="45233" y2="43850"/>
                        <a14:foregroundMark x1="51833" y1="38350" x2="51967" y2="412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35137" y="2025431"/>
            <a:ext cx="432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244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</TotalTime>
  <Words>365</Words>
  <Application>Microsoft Macintosh PowerPoint</Application>
  <PresentationFormat>Widescreen</PresentationFormat>
  <Paragraphs>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Bebas Neue</vt:lpstr>
      <vt:lpstr>Calibri</vt:lpstr>
      <vt:lpstr>Calibri Light</vt:lpstr>
      <vt:lpstr>Garamond</vt:lpstr>
      <vt:lpstr>PECITA</vt:lpstr>
      <vt:lpstr>Poppins Medium</vt:lpstr>
      <vt:lpstr>Office Theme</vt:lpstr>
      <vt:lpstr>TO-DO APP</vt:lpstr>
      <vt:lpstr>Project Aim &amp; Overview</vt:lpstr>
      <vt:lpstr>Tools and Frameworks Used</vt:lpstr>
      <vt:lpstr>Tools and Frameworks Used</vt:lpstr>
      <vt:lpstr>Tools and Frameworks Used</vt:lpstr>
      <vt:lpstr>Secure Programming Implementations</vt:lpstr>
      <vt:lpstr>Secure Programming Implementations</vt:lpstr>
      <vt:lpstr>Secure Programming Implementations</vt:lpstr>
      <vt:lpstr>Secure Programming Implementations</vt:lpstr>
      <vt:lpstr>Secure Programming Implementations</vt:lpstr>
      <vt:lpstr>Secure Programming Implementations</vt:lpstr>
      <vt:lpstr>Testing &amp; Results</vt:lpstr>
      <vt:lpstr>Testing &amp; Results</vt:lpstr>
      <vt:lpstr>Testing &amp; Results</vt:lpstr>
      <vt:lpstr>Testing &amp; Results</vt:lpstr>
      <vt:lpstr>Testing &amp; Results</vt:lpstr>
      <vt:lpstr>Testing &amp; Results</vt:lpstr>
      <vt:lpstr>Testing &amp; Results</vt:lpstr>
      <vt:lpstr>AI Usage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TO-DO APP</dc:title>
  <dc:creator>Sang Nguyen</dc:creator>
  <cp:lastModifiedBy>Sang Nguyen</cp:lastModifiedBy>
  <cp:revision>29</cp:revision>
  <dcterms:created xsi:type="dcterms:W3CDTF">2025-05-05T20:08:19Z</dcterms:created>
  <dcterms:modified xsi:type="dcterms:W3CDTF">2025-05-08T13:39:46Z</dcterms:modified>
</cp:coreProperties>
</file>